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614d92692f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614d92692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614d92692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614d92692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614d92692f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614d92692f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6149c8d8e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6149c8d8e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614d92692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614d92692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614d92692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614d92692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614d92692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614d92692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614d92692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614d92692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614d92692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614d92692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614d92692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614d92692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Simulation-based Fuzzy Multiple Attribute Decision Making framework for an optimal apron layout for </a:t>
            </a:r>
            <a:r>
              <a:rPr lang="en-GB" sz="2000"/>
              <a:t>a Roll</a:t>
            </a:r>
            <a:r>
              <a:rPr lang="en-GB" sz="2000"/>
              <a:t>-on/Roll-off/Passenger terminal considering passenger service quality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8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MD. SADI ASHRAF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ID: 23141067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Overall Alternative Rating (OAR)</a:t>
            </a:r>
            <a:endParaRPr/>
          </a:p>
        </p:txBody>
      </p:sp>
      <p:sp>
        <p:nvSpPr>
          <p:cNvPr id="303" name="Google Shape;303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/>
              <a:t>Concept Introduction: </a:t>
            </a:r>
            <a:r>
              <a:rPr lang="en-GB" sz="1900"/>
              <a:t>Weighing Trade-offs Between Designs</a:t>
            </a:r>
            <a:endParaRPr sz="19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Introduction of the Overall Alternative Rating (OAR) concept.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Weighing trade-offs based on safety, convenience, comfort, and health.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900"/>
              <a:t>Optimal Designs: </a:t>
            </a:r>
            <a:r>
              <a:rPr lang="en-GB" sz="1900"/>
              <a:t>Identified based on safety, convenience, comfort, and health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900"/>
              <a:t>Visualization:</a:t>
            </a:r>
            <a:r>
              <a:rPr lang="en-GB" sz="1900"/>
              <a:t> Graphical representation of OAR scores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and Recommendations</a:t>
            </a:r>
            <a:endParaRPr/>
          </a:p>
        </p:txBody>
      </p:sp>
      <p:sp>
        <p:nvSpPr>
          <p:cNvPr id="309" name="Google Shape;309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Summary:</a:t>
            </a:r>
            <a:r>
              <a:rPr lang="en-GB" sz="1800"/>
              <a:t> Key Findings and Insights</a:t>
            </a:r>
            <a:endParaRPr sz="18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Presentation of crucial findings for enhancing Ro-Pax terminal operations.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Acknowledgment of model limitations and proposed research directions.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/>
              <a:t>Limitations:</a:t>
            </a:r>
            <a:r>
              <a:rPr lang="en-GB" sz="1800"/>
              <a:t> Acknowledgment of model limitations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/>
              <a:t>Recommendations:</a:t>
            </a:r>
            <a:r>
              <a:rPr lang="en-GB" sz="1800"/>
              <a:t> Further research directions, including scheduling studies and potential relocations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315" name="Google Shape;315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/>
              <a:t>Recap: </a:t>
            </a:r>
            <a:r>
              <a:rPr lang="en-GB" sz="2200"/>
              <a:t>Thorough Examination of Ro-Pax Terminal Apron Operation</a:t>
            </a:r>
            <a:endParaRPr sz="22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Demonstrated effectiveness of the simulation model.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Insights valuable for port operators and decision-makers.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Solid foundation provided for optimizing passenger service quality.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21" name="Google Shape;321;p29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300">
                <a:latin typeface="Arial"/>
                <a:ea typeface="Arial"/>
                <a:cs typeface="Arial"/>
                <a:sym typeface="Arial"/>
              </a:rPr>
              <a:t>Any questions?</a:t>
            </a:r>
            <a:endParaRPr sz="2300"/>
          </a:p>
        </p:txBody>
      </p:sp>
      <p:grpSp>
        <p:nvGrpSpPr>
          <p:cNvPr id="322" name="Google Shape;322;p29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23" name="Google Shape;323;p2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1" name="Google Shape;331;p29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9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3" name="Google Shape;333;p29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34" name="Google Shape;334;p29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8" name="Google Shape;338;p29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29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0" name="Google Shape;340;p29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41" name="Google Shape;341;p29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9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9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9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5" name="Google Shape;345;p29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46" name="Google Shape;346;p29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" name="Google Shape;347;p29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48" name="Google Shape;348;p29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9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9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" name="Google Shape;352;p29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53" name="Google Shape;353;p29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4" name="Google Shape;354;p29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55" name="Google Shape;355;p29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9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57" name="Google Shape;357;p29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58" name="Google Shape;358;p29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59" name="Google Shape;359;p29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7" name="Google Shape;367;p29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Brief Overview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33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Purpose of Simulation Model: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Comprehensive analysis and optimization of Ro-Pax terminal apron operation.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Aims to enhance passenger service quality and operational efficiency.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Importance of Optimization: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Crucial for ensuring a seamless and enjoyable experience for passengers.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Involves improving operational efficiency and addressing key satisfaction factors.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Objectives: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Conduct a detailed analysis of the current layout and operation.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Optimize processes through simulation, identifying bottlenecks and proposing innovative solutions.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5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Simulation Model Overview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0523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848400"/>
            <a:ext cx="58773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Agent-Based Simulation: Explanation of Agents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Agents in our simulation model represent entities within the Ro-Pax terminal, including Passengers, Vehicles, and Shuttle Buses.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These agents operate autonomously, mirroring real-world behaviors, allowing for a nuanced understanding of the terminal's dynamics.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50625" y="2706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30400" y="2269200"/>
            <a:ext cx="5877300" cy="15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Interaction Dynamics: Rules Governing Agent Interactions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Carefully defined rules govern how agents interact, simulating the complex flow of activities within the Ro-Pax terminal.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These rules dictate behaviors such as passenger navigation, vehicle maneuvers, and shuttle bus routes.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25954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250625" y="39296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7" name="Google Shape;247;p19"/>
          <p:cNvSpPr txBox="1"/>
          <p:nvPr>
            <p:ph idx="1" type="body"/>
          </p:nvPr>
        </p:nvSpPr>
        <p:spPr>
          <a:xfrm>
            <a:off x="2089050" y="3671925"/>
            <a:ext cx="58773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Real-World Scenario Replication: Aim of the Simulation Model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The simulation model aims to replicate real-world scenarios within the Ro-Pax terminal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By faithfully reproducing terminal operations, we can identify challenges and opportunities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5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Agent Flowcharts and Statecharts(1)</a:t>
            </a:r>
            <a:endParaRPr/>
          </a:p>
        </p:txBody>
      </p:sp>
      <p:sp>
        <p:nvSpPr>
          <p:cNvPr id="253" name="Google Shape;253;p20"/>
          <p:cNvSpPr txBox="1"/>
          <p:nvPr/>
        </p:nvSpPr>
        <p:spPr>
          <a:xfrm>
            <a:off x="1297500" y="9000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2030400" y="783175"/>
            <a:ext cx="5877300" cy="11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Ro-Pax Vessel: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Docking procedures.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Loading and unloading processes.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Departure stages.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250625" y="2706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1938750"/>
            <a:ext cx="5877300" cy="12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Passenger: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Arrival stages.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Security check procedures.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Boarding and exit processes.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037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/>
        </p:nvSpPr>
        <p:spPr>
          <a:xfrm>
            <a:off x="1250625" y="3515148"/>
            <a:ext cx="732900" cy="7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>
            <p:ph idx="1" type="body"/>
          </p:nvPr>
        </p:nvSpPr>
        <p:spPr>
          <a:xfrm>
            <a:off x="2112475" y="3317625"/>
            <a:ext cx="58773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Ro-Ro Vehicle: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Entry and exit processes.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Loading and unloading activities.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/>
          <p:nvPr>
            <p:ph type="title"/>
          </p:nvPr>
        </p:nvSpPr>
        <p:spPr>
          <a:xfrm>
            <a:off x="1297500" y="393750"/>
            <a:ext cx="7038900" cy="4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Agent Flowcharts and Statecharts(2)</a:t>
            </a:r>
            <a:endParaRPr sz="2100"/>
          </a:p>
        </p:txBody>
      </p:sp>
      <p:sp>
        <p:nvSpPr>
          <p:cNvPr id="265" name="Google Shape;265;p21"/>
          <p:cNvSpPr txBox="1"/>
          <p:nvPr/>
        </p:nvSpPr>
        <p:spPr>
          <a:xfrm>
            <a:off x="1297500" y="827876"/>
            <a:ext cx="7329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2030400" y="727649"/>
            <a:ext cx="58773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Shuttle Bus: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Dynamic routes and stops.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Passenger embarkation and disembarkation points.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67" name="Google Shape;267;p21"/>
          <p:cNvSpPr txBox="1"/>
          <p:nvPr>
            <p:ph idx="1" type="body"/>
          </p:nvPr>
        </p:nvSpPr>
        <p:spPr>
          <a:xfrm>
            <a:off x="1022800" y="1718458"/>
            <a:ext cx="7790100" cy="3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Sequential Behaviors: Visual Representation of Key Agent Behaviors</a:t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68" name="Google Shape;268;p21"/>
          <p:cNvSpPr txBox="1"/>
          <p:nvPr/>
        </p:nvSpPr>
        <p:spPr>
          <a:xfrm>
            <a:off x="1297500" y="2249946"/>
            <a:ext cx="732900" cy="6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69" name="Google Shape;269;p21"/>
          <p:cNvSpPr txBox="1"/>
          <p:nvPr>
            <p:ph idx="1" type="body"/>
          </p:nvPr>
        </p:nvSpPr>
        <p:spPr>
          <a:xfrm>
            <a:off x="2241375" y="3283328"/>
            <a:ext cx="59391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Ro-Pax Vessel </a:t>
            </a:r>
            <a:r>
              <a:rPr lang="en-GB" sz="1000">
                <a:solidFill>
                  <a:srgbClr val="FFFFFF"/>
                </a:solidFill>
              </a:rPr>
              <a:t>&amp; Shuttle</a:t>
            </a:r>
            <a:r>
              <a:rPr lang="en-GB" sz="1000">
                <a:solidFill>
                  <a:srgbClr val="FFFFFF"/>
                </a:solidFill>
              </a:rPr>
              <a:t> Bus :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Sequential visualization of docking, loading, unloading, and departure &amp; Illustration of dynamic routes, stops, and passenger embarkation/disembarkation points.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-GB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ds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sd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 </a:t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    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ds</a:t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sd</a:t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70" name="Google Shape;270;p21"/>
          <p:cNvSpPr txBox="1"/>
          <p:nvPr/>
        </p:nvSpPr>
        <p:spPr>
          <a:xfrm>
            <a:off x="1297500" y="3444070"/>
            <a:ext cx="732900" cy="6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71" name="Google Shape;271;p21"/>
          <p:cNvSpPr txBox="1"/>
          <p:nvPr>
            <p:ph idx="1" type="body"/>
          </p:nvPr>
        </p:nvSpPr>
        <p:spPr>
          <a:xfrm>
            <a:off x="2241375" y="2277965"/>
            <a:ext cx="5877300" cy="8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Ro-Ro Vehicle &amp; Passenger: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Sequential behaviors covering entry, loading/unloading, and exit processes &amp; v</a:t>
            </a:r>
            <a:r>
              <a:rPr lang="en-GB" sz="1000">
                <a:solidFill>
                  <a:srgbClr val="FFFFFF"/>
                </a:solidFill>
              </a:rPr>
              <a:t>isual representation of states during arrival, security checks, boarding, and exit.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72" name="Google Shape;272;p21"/>
          <p:cNvSpPr txBox="1"/>
          <p:nvPr/>
        </p:nvSpPr>
        <p:spPr>
          <a:xfrm>
            <a:off x="-1795625" y="4488770"/>
            <a:ext cx="732900" cy="6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73" name="Google Shape;273;p21"/>
          <p:cNvSpPr txBox="1"/>
          <p:nvPr>
            <p:ph idx="1" type="body"/>
          </p:nvPr>
        </p:nvSpPr>
        <p:spPr>
          <a:xfrm>
            <a:off x="1022800" y="4241150"/>
            <a:ext cx="5939100" cy="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Dynamic Processes: Capturing Passenger Embarkation and Vehicle Unloading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-GB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ds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sd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 </a:t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    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ds</a:t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</a:rPr>
              <a:t>sd</a:t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Model Verification and Validation</a:t>
            </a:r>
            <a:endParaRPr sz="2600"/>
          </a:p>
        </p:txBody>
      </p:sp>
      <p:sp>
        <p:nvSpPr>
          <p:cNvPr id="279" name="Google Shape;279;p22"/>
          <p:cNvSpPr txBox="1"/>
          <p:nvPr>
            <p:ph idx="1" type="body"/>
          </p:nvPr>
        </p:nvSpPr>
        <p:spPr>
          <a:xfrm>
            <a:off x="1297500" y="1059175"/>
            <a:ext cx="7038900" cy="3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Ensuring Accuracy and Reliability:</a:t>
            </a:r>
            <a:endParaRPr b="1" sz="1200"/>
          </a:p>
          <a:p>
            <a:pPr indent="-304800" lvl="0" marL="457200" rtl="0" algn="just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Paramount importance placed on the precision and dependability of the research simulation model.</a:t>
            </a:r>
            <a:endParaRPr sz="12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200"/>
              <a:t>Stakeholder Involvement:</a:t>
            </a:r>
            <a:endParaRPr b="1" sz="1200"/>
          </a:p>
          <a:p>
            <a:pPr indent="-304800" lvl="0" marL="457200" rtl="0" algn="just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Active participation of terminal managers, passengers, and drivers in the validation process.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Real-world insights and experiences of stakeholders contribute significantly.</a:t>
            </a:r>
            <a:endParaRPr sz="12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200"/>
              <a:t>Validation Process:</a:t>
            </a:r>
            <a:endParaRPr b="1" sz="1200"/>
          </a:p>
          <a:p>
            <a:pPr indent="-304800" lvl="0" marL="457200" rtl="0" algn="just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Collaboration aimed at aligning the simulation model with operational reality.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Utilization of stakeholders' inputs to enhance the robustness of the simulation.</a:t>
            </a:r>
            <a:endParaRPr sz="12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200"/>
              <a:t>Operational Alignment:</a:t>
            </a:r>
            <a:endParaRPr b="1" sz="1200"/>
          </a:p>
          <a:p>
            <a:pPr indent="-304800" lvl="0" marL="457200" rtl="0" algn="just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The collaborative effort ensures that the simulation faithfully represents the complexities of Ro-Pax terminal operations.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Current Layout and Operation Analysis</a:t>
            </a:r>
            <a:endParaRPr/>
          </a:p>
        </p:txBody>
      </p:sp>
      <p:sp>
        <p:nvSpPr>
          <p:cNvPr id="285" name="Google Shape;285;p23"/>
          <p:cNvSpPr txBox="1"/>
          <p:nvPr>
            <p:ph idx="1" type="body"/>
          </p:nvPr>
        </p:nvSpPr>
        <p:spPr>
          <a:xfrm>
            <a:off x="1297500" y="1567550"/>
            <a:ext cx="7374900" cy="3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Comparison with Actual Data: Rigorous assessment of simulation outcomes against real-world data.</a:t>
            </a:r>
            <a:endParaRPr sz="1500"/>
          </a:p>
          <a:p>
            <a:pPr indent="0" lvl="0" marL="45720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just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Key Parameters: Evaluation includes passenger and vehicle throughput, waiting times, and disembarkation efficiency.</a:t>
            </a:r>
            <a:endParaRPr sz="1500"/>
          </a:p>
          <a:p>
            <a:pPr indent="0" lvl="0" marL="45720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just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Validation Success: The simulation </a:t>
            </a:r>
            <a:r>
              <a:rPr lang="en-GB" sz="1500"/>
              <a:t>model</a:t>
            </a:r>
            <a:r>
              <a:rPr lang="en-GB" sz="1500"/>
              <a:t> validation success establishes its reliability for comprehensive analysis of passenger service quality at the Ro-Pax terminal.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Status Quo Evaluation</a:t>
            </a:r>
            <a:endParaRPr/>
          </a:p>
        </p:txBody>
      </p:sp>
      <p:sp>
        <p:nvSpPr>
          <p:cNvPr id="291" name="Google Shape;291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Focus Areas: Safety, Convenience, Comfort, and Health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 sz="1800"/>
              <a:t>          In-depth analysis of pedestrian density, waiting times, and vehicle emissions.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 sz="1800"/>
              <a:t>          Identification of challenges, particularly congestion during peak times.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Key Indicators: Pedestrian density, waiting times, vehicle emissions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Identified Challenges: Congestion and inefficiency during peak times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Improved Design Alternatives</a:t>
            </a:r>
            <a:endParaRPr/>
          </a:p>
        </p:txBody>
      </p:sp>
      <p:sp>
        <p:nvSpPr>
          <p:cNvPr id="297" name="Google Shape;297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/>
              <a:t>Proposal:</a:t>
            </a:r>
            <a:r>
              <a:rPr lang="en-GB" sz="1500"/>
              <a:t> Varied Boarding Ladder Types, Apron Widths, Queue Line Layouts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Introduction of innovative design alternatives.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Exploration of diverse options, including different boarding ladder types and varied apron widths.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/>
              <a:t>Simulation Results:</a:t>
            </a:r>
            <a:r>
              <a:rPr lang="en-GB" sz="1500"/>
              <a:t> Quantitative comparison of design impacts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/>
              <a:t>Achievable Improvements:</a:t>
            </a:r>
            <a:r>
              <a:rPr lang="en-GB" sz="1500"/>
              <a:t> Addressing challenges in the current layout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